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327" r:id="rId2"/>
    <p:sldId id="263" r:id="rId3"/>
    <p:sldId id="300" r:id="rId4"/>
    <p:sldId id="373" r:id="rId5"/>
    <p:sldId id="397" r:id="rId6"/>
    <p:sldId id="307" r:id="rId7"/>
    <p:sldId id="374" r:id="rId8"/>
    <p:sldId id="310" r:id="rId9"/>
    <p:sldId id="301" r:id="rId10"/>
    <p:sldId id="359" r:id="rId11"/>
    <p:sldId id="398" r:id="rId12"/>
    <p:sldId id="302" r:id="rId13"/>
    <p:sldId id="394" r:id="rId14"/>
    <p:sldId id="315" r:id="rId15"/>
    <p:sldId id="303" r:id="rId16"/>
    <p:sldId id="350" r:id="rId17"/>
  </p:sldIdLst>
  <p:sldSz cx="9144000" cy="5145088"/>
  <p:notesSz cx="6858000" cy="9144000"/>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01753BF-9CAE-4EE4-A73F-4D52EFBA7EFF}">
          <p14:sldIdLst>
            <p14:sldId id="327"/>
            <p14:sldId id="263"/>
            <p14:sldId id="300"/>
            <p14:sldId id="373"/>
            <p14:sldId id="397"/>
            <p14:sldId id="307"/>
            <p14:sldId id="374"/>
            <p14:sldId id="310"/>
            <p14:sldId id="301"/>
            <p14:sldId id="359"/>
            <p14:sldId id="398"/>
            <p14:sldId id="302"/>
            <p14:sldId id="394"/>
            <p14:sldId id="315"/>
            <p14:sldId id="303"/>
            <p14:sldId id="350"/>
          </p14:sldIdLst>
        </p14:section>
      </p14:sectionLst>
    </p:ext>
    <p:ext uri="{EFAFB233-063F-42B5-8137-9DF3F51BA10A}">
      <p15:sldGuideLst xmlns:p15="http://schemas.microsoft.com/office/powerpoint/2012/main">
        <p15:guide id="1" pos="304" userDrawn="1">
          <p15:clr>
            <a:srgbClr val="A4A3A4"/>
          </p15:clr>
        </p15:guide>
        <p15:guide id="2" pos="5432" userDrawn="1">
          <p15:clr>
            <a:srgbClr val="A4A3A4"/>
          </p15:clr>
        </p15:guide>
        <p15:guide id="3" orient="horz" pos="2948" userDrawn="1">
          <p15:clr>
            <a:srgbClr val="A4A3A4"/>
          </p15:clr>
        </p15:guide>
        <p15:guide id="4" orient="horz" pos="289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46"/>
    <a:srgbClr val="D34E43"/>
    <a:srgbClr val="009DBE"/>
    <a:srgbClr val="7F84E8"/>
    <a:srgbClr val="3099CE"/>
    <a:srgbClr val="E8E8E8"/>
    <a:srgbClr val="E6E6E6"/>
    <a:srgbClr val="FFAD1D"/>
    <a:srgbClr val="239E72"/>
    <a:srgbClr val="0066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autoAdjust="0"/>
    <p:restoredTop sz="95603" autoAdjust="0"/>
  </p:normalViewPr>
  <p:slideViewPr>
    <p:cSldViewPr snapToGrid="0" showGuides="1">
      <p:cViewPr varScale="1">
        <p:scale>
          <a:sx n="150" d="100"/>
          <a:sy n="150" d="100"/>
        </p:scale>
        <p:origin x="384" y="168"/>
      </p:cViewPr>
      <p:guideLst>
        <p:guide pos="304"/>
        <p:guide pos="5432"/>
        <p:guide orient="horz" pos="2948"/>
        <p:guide orient="horz" pos="2891"/>
      </p:guideLst>
    </p:cSldViewPr>
  </p:slideViewPr>
  <p:outlineViewPr>
    <p:cViewPr>
      <p:scale>
        <a:sx n="33" d="100"/>
        <a:sy n="33" d="100"/>
      </p:scale>
      <p:origin x="0" y="-2748"/>
    </p:cViewPr>
  </p:outlineViewPr>
  <p:notesTextViewPr>
    <p:cViewPr>
      <p:scale>
        <a:sx n="1" d="1"/>
        <a:sy n="1" d="1"/>
      </p:scale>
      <p:origin x="0" y="0"/>
    </p:cViewPr>
  </p:notesTextViewPr>
  <p:sorterViewPr>
    <p:cViewPr>
      <p:scale>
        <a:sx n="100" d="100"/>
        <a:sy n="100" d="100"/>
      </p:scale>
      <p:origin x="0" y="-714"/>
    </p:cViewPr>
  </p:sorterViewPr>
  <p:notesViewPr>
    <p:cSldViewPr snapToGrid="0">
      <p:cViewPr varScale="1">
        <p:scale>
          <a:sx n="93" d="100"/>
          <a:sy n="93" d="100"/>
        </p:scale>
        <p:origin x="37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EF42B6-42EB-4DE7-B37C-700C5ABA67BC}" type="datetimeFigureOut">
              <a:rPr lang="zh-CN" altLang="en-US" smtClean="0"/>
              <a:t>2026/3/27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D79D6-B5F2-416B-A966-6F87321C616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0E673-0F7C-47C1-9A40-AD3F6E3F3468}" type="datetimeFigureOut">
              <a:rPr lang="zh-CN" altLang="en-US" smtClean="0"/>
              <a:t>2026/3/27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24983-7906-47B1-BF70-69B0DE902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6765" algn="l" defTabSz="685165" rtl="0" eaLnBrk="1" latinLnBrk="0" hangingPunct="1">
      <a:defRPr sz="900" kern="1200">
        <a:solidFill>
          <a:schemeClr val="tx1"/>
        </a:solidFill>
        <a:latin typeface="+mn-lt"/>
        <a:ea typeface="+mn-ea"/>
        <a:cs typeface="+mn-cs"/>
      </a:defRPr>
    </a:lvl7pPr>
    <a:lvl8pPr marL="2399665" algn="l" defTabSz="685165" rtl="0" eaLnBrk="1" latinLnBrk="0" hangingPunct="1">
      <a:defRPr sz="900" kern="1200">
        <a:solidFill>
          <a:schemeClr val="tx1"/>
        </a:solidFill>
        <a:latin typeface="+mn-lt"/>
        <a:ea typeface="+mn-ea"/>
        <a:cs typeface="+mn-cs"/>
      </a:defRPr>
    </a:lvl8pPr>
    <a:lvl9pPr marL="2742565"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724983-7906-47B1-BF70-69B0DE902C19}"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724983-7906-47B1-BF70-69B0DE902C19}"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封面样式1">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0E1442B-0980-A06A-343F-F2F6E8604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4"/>
            <a:ext cx="9145412" cy="51442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目录样式1">
    <p:spTree>
      <p:nvGrpSpPr>
        <p:cNvPr id="1" name=""/>
        <p:cNvGrpSpPr/>
        <p:nvPr/>
      </p:nvGrpSpPr>
      <p:grpSpPr>
        <a:xfrm>
          <a:off x="0" y="0"/>
          <a:ext cx="0" cy="0"/>
          <a:chOff x="0" y="0"/>
          <a:chExt cx="0" cy="0"/>
        </a:xfrm>
      </p:grpSpPr>
      <p:pic>
        <p:nvPicPr>
          <p:cNvPr id="6" name="图片 5" descr="底图"/>
          <p:cNvPicPr>
            <a:picLocks noChangeAspect="1"/>
          </p:cNvPicPr>
          <p:nvPr userDrawn="1"/>
        </p:nvPicPr>
        <p:blipFill>
          <a:blip r:embed="rId2"/>
          <a:stretch>
            <a:fillRect/>
          </a:stretch>
        </p:blipFill>
        <p:spPr>
          <a:xfrm>
            <a:off x="0" y="635"/>
            <a:ext cx="9144000" cy="5143500"/>
          </a:xfrm>
          <a:prstGeom prst="rect">
            <a:avLst/>
          </a:prstGeom>
        </p:spPr>
      </p:pic>
      <p:grpSp>
        <p:nvGrpSpPr>
          <p:cNvPr id="2" name="组合 1"/>
          <p:cNvGrpSpPr/>
          <p:nvPr userDrawn="1"/>
        </p:nvGrpSpPr>
        <p:grpSpPr>
          <a:xfrm>
            <a:off x="2323481" y="1738793"/>
            <a:ext cx="4497037" cy="433705"/>
            <a:chOff x="3340" y="2777"/>
            <a:chExt cx="7465" cy="720"/>
          </a:xfrm>
        </p:grpSpPr>
        <p:pic>
          <p:nvPicPr>
            <p:cNvPr id="3" name="图片 2" descr="/Users/apple/Documents/健康界/管理奖/第七季/设计文件/a.pnga"/>
            <p:cNvPicPr>
              <a:picLocks noChangeAspect="1"/>
            </p:cNvPicPr>
            <p:nvPr userDrawn="1"/>
          </p:nvPicPr>
          <p:blipFill>
            <a:blip r:embed="rId3" cstate="email"/>
            <a:srcRect/>
            <a:stretch>
              <a:fillRect/>
            </a:stretch>
          </p:blipFill>
          <p:spPr>
            <a:xfrm>
              <a:off x="3340" y="2777"/>
              <a:ext cx="1276" cy="720"/>
            </a:xfrm>
            <a:prstGeom prst="rect">
              <a:avLst/>
            </a:prstGeom>
          </p:spPr>
        </p:pic>
        <p:pic>
          <p:nvPicPr>
            <p:cNvPr id="4" name="图片 3" descr="/Users/apple/Documents/健康界/管理奖/第七季/设计文件/b.pngb"/>
            <p:cNvPicPr>
              <a:picLocks noChangeAspect="1"/>
            </p:cNvPicPr>
            <p:nvPr userDrawn="1"/>
          </p:nvPicPr>
          <p:blipFill>
            <a:blip r:embed="rId4" cstate="email"/>
            <a:srcRect/>
            <a:stretch>
              <a:fillRect/>
            </a:stretch>
          </p:blipFill>
          <p:spPr>
            <a:xfrm>
              <a:off x="5403" y="2777"/>
              <a:ext cx="1276" cy="720"/>
            </a:xfrm>
            <a:prstGeom prst="rect">
              <a:avLst/>
            </a:prstGeom>
          </p:spPr>
        </p:pic>
        <p:pic>
          <p:nvPicPr>
            <p:cNvPr id="5" name="图片 4" descr="/Users/apple/Documents/健康界/管理奖/第七季/设计文件/c.pngc"/>
            <p:cNvPicPr>
              <a:picLocks noChangeAspect="1"/>
            </p:cNvPicPr>
            <p:nvPr userDrawn="1"/>
          </p:nvPicPr>
          <p:blipFill>
            <a:blip r:embed="rId5" cstate="email"/>
            <a:srcRect/>
            <a:stretch>
              <a:fillRect/>
            </a:stretch>
          </p:blipFill>
          <p:spPr>
            <a:xfrm>
              <a:off x="7466" y="2778"/>
              <a:ext cx="1275" cy="719"/>
            </a:xfrm>
            <a:prstGeom prst="rect">
              <a:avLst/>
            </a:prstGeom>
          </p:spPr>
        </p:pic>
        <p:pic>
          <p:nvPicPr>
            <p:cNvPr id="8" name="图片 7" descr="/Users/apple/Documents/健康界/管理奖/第七季/设计文件/d.pngd"/>
            <p:cNvPicPr>
              <a:picLocks noChangeAspect="1"/>
            </p:cNvPicPr>
            <p:nvPr userDrawn="1"/>
          </p:nvPicPr>
          <p:blipFill>
            <a:blip r:embed="rId6" cstate="email"/>
            <a:srcRect/>
            <a:stretch>
              <a:fillRect/>
            </a:stretch>
          </p:blipFill>
          <p:spPr>
            <a:xfrm>
              <a:off x="9528" y="2777"/>
              <a:ext cx="1277" cy="720"/>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47B068-5845-BDC1-ADD3-6A0592E55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88"/>
            <a:ext cx="9144000" cy="5143500"/>
          </a:xfrm>
          <a:prstGeom prst="rect">
            <a:avLst/>
          </a:prstGeom>
        </p:spPr>
      </p:pic>
      <p:sp>
        <p:nvSpPr>
          <p:cNvPr id="5" name="文本框 4"/>
          <p:cNvSpPr txBox="1"/>
          <p:nvPr userDrawn="1"/>
        </p:nvSpPr>
        <p:spPr>
          <a:xfrm>
            <a:off x="0" y="71805"/>
            <a:ext cx="1559354" cy="369332"/>
          </a:xfrm>
          <a:prstGeom prst="rect">
            <a:avLst/>
          </a:prstGeom>
          <a:noFill/>
        </p:spPr>
        <p:txBody>
          <a:bodyPr wrap="square" rtlCol="0">
            <a:spAutoFit/>
          </a:bodyPr>
          <a:lstStyle/>
          <a:p>
            <a:r>
              <a:rPr lang="en-US" altLang="zh-CN" sz="1800" b="1" cap="none" spc="0" dirty="0">
                <a:ln>
                  <a:noFill/>
                </a:ln>
                <a:solidFill>
                  <a:schemeClr val="bg1"/>
                </a:solidFill>
                <a:effectLst/>
                <a:latin typeface="+mj-ea"/>
                <a:ea typeface="+mj-ea"/>
                <a:cs typeface="FZLanTingHei-EB-GBK" charset="-122"/>
              </a:rPr>
              <a:t>A</a:t>
            </a:r>
            <a:r>
              <a:rPr lang="zh-CN" altLang="en-US" sz="1800" b="1" cap="none" spc="0" dirty="0">
                <a:ln>
                  <a:noFill/>
                </a:ln>
                <a:solidFill>
                  <a:schemeClr val="bg1"/>
                </a:solidFill>
                <a:effectLst/>
                <a:latin typeface="+mj-ea"/>
                <a:ea typeface="+mj-ea"/>
                <a:cs typeface="FZLanTingHei-EB-GBK" charset="-122"/>
              </a:rPr>
              <a:t>、项目概述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A3058F2-F1EB-E9E2-F58F-8B901D78D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88"/>
            <a:ext cx="9144000" cy="5143500"/>
          </a:xfrm>
          <a:prstGeom prst="rect">
            <a:avLst/>
          </a:prstGeom>
        </p:spPr>
      </p:pic>
      <p:sp>
        <p:nvSpPr>
          <p:cNvPr id="3" name="文本框 2">
            <a:extLst>
              <a:ext uri="{FF2B5EF4-FFF2-40B4-BE49-F238E27FC236}">
                <a16:creationId xmlns:a16="http://schemas.microsoft.com/office/drawing/2014/main" id="{EEC0C914-EC24-4ED3-41AC-B5D1602AABAB}"/>
              </a:ext>
            </a:extLst>
          </p:cNvPr>
          <p:cNvSpPr txBox="1"/>
          <p:nvPr userDrawn="1"/>
        </p:nvSpPr>
        <p:spPr>
          <a:xfrm>
            <a:off x="-1" y="71805"/>
            <a:ext cx="2192943" cy="369332"/>
          </a:xfrm>
          <a:prstGeom prst="rect">
            <a:avLst/>
          </a:prstGeom>
          <a:noFill/>
        </p:spPr>
        <p:txBody>
          <a:bodyPr wrap="square" rtlCol="0">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sz="1800" b="1" kern="1200" cap="none" spc="0" dirty="0">
                <a:ln>
                  <a:noFill/>
                </a:ln>
                <a:solidFill>
                  <a:schemeClr val="bg1"/>
                </a:solidFill>
                <a:effectLst/>
                <a:latin typeface="+mj-ea"/>
                <a:ea typeface="+mn-ea"/>
                <a:cs typeface="FZLanTingHei-EB-GBK" charset="-122"/>
              </a:rPr>
              <a:t>B</a:t>
            </a:r>
            <a:r>
              <a:rPr lang="zh-CN" altLang="en-US" sz="1800" b="1" kern="1200" cap="none" spc="0" dirty="0">
                <a:ln>
                  <a:noFill/>
                </a:ln>
                <a:solidFill>
                  <a:schemeClr val="bg1"/>
                </a:solidFill>
                <a:effectLst/>
                <a:latin typeface="+mj-ea"/>
                <a:ea typeface="+mn-ea"/>
                <a:cs typeface="FZLanTingHei-EB-GBK" charset="-122"/>
              </a:rPr>
              <a:t> 、项目实施过程</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F4913BD-64D1-0717-D32D-D631108301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88"/>
            <a:ext cx="9144000" cy="5143500"/>
          </a:xfrm>
          <a:prstGeom prst="rect">
            <a:avLst/>
          </a:prstGeom>
        </p:spPr>
      </p:pic>
      <p:sp>
        <p:nvSpPr>
          <p:cNvPr id="7" name="文本框 6">
            <a:extLst>
              <a:ext uri="{FF2B5EF4-FFF2-40B4-BE49-F238E27FC236}">
                <a16:creationId xmlns:a16="http://schemas.microsoft.com/office/drawing/2014/main" id="{3ADAF2A8-AE6B-68C5-AEF8-698F28AEFE38}"/>
              </a:ext>
            </a:extLst>
          </p:cNvPr>
          <p:cNvSpPr txBox="1"/>
          <p:nvPr userDrawn="1"/>
        </p:nvSpPr>
        <p:spPr>
          <a:xfrm>
            <a:off x="-1" y="71805"/>
            <a:ext cx="2192943" cy="369332"/>
          </a:xfrm>
          <a:prstGeom prst="rect">
            <a:avLst/>
          </a:prstGeom>
          <a:noFill/>
        </p:spPr>
        <p:txBody>
          <a:bodyPr wrap="square" rtlCol="0">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sz="1800" b="1" kern="1200" cap="none" spc="0" dirty="0">
                <a:ln>
                  <a:noFill/>
                </a:ln>
                <a:solidFill>
                  <a:schemeClr val="bg1"/>
                </a:solidFill>
                <a:effectLst/>
                <a:latin typeface="+mj-ea"/>
                <a:ea typeface="+mn-ea"/>
                <a:cs typeface="FZLanTingHei-EB-GBK" charset="-122"/>
              </a:rPr>
              <a:t>C</a:t>
            </a:r>
            <a:r>
              <a:rPr lang="zh-CN" altLang="en-US" sz="1800" b="1" kern="1200" cap="none" spc="0" dirty="0">
                <a:ln>
                  <a:noFill/>
                </a:ln>
                <a:solidFill>
                  <a:schemeClr val="bg1"/>
                </a:solidFill>
                <a:effectLst/>
                <a:latin typeface="+mj-ea"/>
                <a:ea typeface="+mn-ea"/>
                <a:cs typeface="FZLanTingHei-EB-GBK" charset="-122"/>
              </a:rPr>
              <a:t> 、项目实施成效</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8567E3-2BDD-D579-4C1A-76D1448BED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88"/>
            <a:ext cx="9144000" cy="5143500"/>
          </a:xfrm>
          <a:prstGeom prst="rect">
            <a:avLst/>
          </a:prstGeom>
        </p:spPr>
      </p:pic>
      <p:sp>
        <p:nvSpPr>
          <p:cNvPr id="6" name="文本框 5">
            <a:extLst>
              <a:ext uri="{FF2B5EF4-FFF2-40B4-BE49-F238E27FC236}">
                <a16:creationId xmlns:a16="http://schemas.microsoft.com/office/drawing/2014/main" id="{D51B7C60-83F1-FBFA-26D7-28B1C6121793}"/>
              </a:ext>
            </a:extLst>
          </p:cNvPr>
          <p:cNvSpPr txBox="1"/>
          <p:nvPr userDrawn="1"/>
        </p:nvSpPr>
        <p:spPr>
          <a:xfrm>
            <a:off x="-1" y="71805"/>
            <a:ext cx="2192943" cy="369332"/>
          </a:xfrm>
          <a:prstGeom prst="rect">
            <a:avLst/>
          </a:prstGeom>
          <a:noFill/>
        </p:spPr>
        <p:txBody>
          <a:bodyPr wrap="square" rtlCol="0">
            <a:spAutoFit/>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sz="1800" b="1" kern="1200" cap="none" spc="0" dirty="0">
                <a:ln>
                  <a:noFill/>
                </a:ln>
                <a:solidFill>
                  <a:schemeClr val="bg1"/>
                </a:solidFill>
                <a:effectLst/>
                <a:latin typeface="+mj-ea"/>
                <a:ea typeface="+mn-ea"/>
                <a:cs typeface="FZLanTingHei-EB-GBK" charset="-122"/>
              </a:rPr>
              <a:t>D</a:t>
            </a:r>
            <a:r>
              <a:rPr lang="zh-CN" altLang="en-US" sz="1800" b="1" kern="1200" cap="none" spc="0" dirty="0">
                <a:ln>
                  <a:noFill/>
                </a:ln>
                <a:solidFill>
                  <a:schemeClr val="bg1"/>
                </a:solidFill>
                <a:effectLst/>
                <a:latin typeface="+mj-ea"/>
                <a:ea typeface="+mn-ea"/>
                <a:cs typeface="FZLanTingHei-EB-GBK" charset="-122"/>
              </a:rPr>
              <a:t>、持续优化计划</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685800" rtl="0" eaLnBrk="1" latinLnBrk="0" hangingPunct="1">
        <a:lnSpc>
          <a:spcPct val="90000"/>
        </a:lnSpc>
        <a:spcBef>
          <a:spcPct val="0"/>
        </a:spcBef>
        <a:buNone/>
        <a:defRPr sz="3300" kern="1200">
          <a:solidFill>
            <a:schemeClr val="tx1"/>
          </a:solidFill>
          <a:latin typeface="思源黑体" panose="020B0500000000090000" pitchFamily="34" charset="-122"/>
          <a:ea typeface="思源黑体" panose="020B0500000000090000"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思源黑体" panose="020B0500000000090000" pitchFamily="34" charset="-122"/>
          <a:ea typeface="思源黑体" panose="020B0500000000090000" pitchFamily="34" charset="-122"/>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思源黑体" panose="020B0500000000090000" pitchFamily="34" charset="-122"/>
          <a:ea typeface="思源黑体" panose="020B0500000000090000" pitchFamily="34" charset="-122"/>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思源黑体" panose="020B0500000000090000" pitchFamily="34" charset="-122"/>
          <a:ea typeface="思源黑体" panose="020B0500000000090000" pitchFamily="34" charset="-122"/>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思源黑体" panose="020B0500000000090000" pitchFamily="34" charset="-122"/>
          <a:ea typeface="思源黑体" panose="020B0500000000090000" pitchFamily="34" charset="-122"/>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思源黑体" panose="020B0500000000090000" pitchFamily="34" charset="-122"/>
          <a:ea typeface="思源黑体" panose="020B0500000000090000" pitchFamily="34" charset="-122"/>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817497" y="2705818"/>
            <a:ext cx="5395976" cy="426720"/>
            <a:chOff x="2126854" y="3760553"/>
            <a:chExt cx="5395976" cy="426720"/>
          </a:xfrm>
        </p:grpSpPr>
        <p:cxnSp>
          <p:nvCxnSpPr>
            <p:cNvPr id="12" name="直线连接符 4"/>
            <p:cNvCxnSpPr/>
            <p:nvPr/>
          </p:nvCxnSpPr>
          <p:spPr>
            <a:xfrm>
              <a:off x="3390885" y="4187273"/>
              <a:ext cx="41319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126854" y="3760553"/>
              <a:ext cx="4776760" cy="426720"/>
            </a:xfrm>
            <a:prstGeom prst="rect">
              <a:avLst/>
            </a:prstGeom>
            <a:noFill/>
          </p:spPr>
          <p:txBody>
            <a:bodyPr wrap="square" rtlCol="0">
              <a:spAutoFit/>
            </a:bodyPr>
            <a:lstStyle/>
            <a:p>
              <a:r>
                <a:rPr kumimoji="1" lang="zh-CN" altLang="en-US" sz="2175" dirty="0">
                  <a:solidFill>
                    <a:schemeClr val="bg1"/>
                  </a:solidFill>
                  <a:latin typeface="等线" panose="02010600030101010101" charset="-122"/>
                  <a:ea typeface="等线" panose="02010600030101010101" charset="-122"/>
                  <a:cs typeface="等线" panose="02010600030101010101" charset="-122"/>
                </a:rPr>
                <a:t>案例名称：</a:t>
              </a:r>
            </a:p>
          </p:txBody>
        </p:sp>
      </p:grpSp>
      <p:sp>
        <p:nvSpPr>
          <p:cNvPr id="2" name="文本框 1"/>
          <p:cNvSpPr txBox="1"/>
          <p:nvPr/>
        </p:nvSpPr>
        <p:spPr>
          <a:xfrm>
            <a:off x="1959677" y="1967230"/>
            <a:ext cx="5111115" cy="645160"/>
          </a:xfrm>
          <a:prstGeom prst="rect">
            <a:avLst/>
          </a:prstGeom>
          <a:noFill/>
        </p:spPr>
        <p:txBody>
          <a:bodyPr wrap="square" rtlCol="0">
            <a:spAutoFit/>
          </a:bodyPr>
          <a:lstStyle/>
          <a:p>
            <a:pPr algn="ctr"/>
            <a:r>
              <a:rPr lang="zh-CN" altLang="en-US" sz="3600" dirty="0">
                <a:solidFill>
                  <a:schemeClr val="bg1"/>
                </a:solidFill>
              </a:rPr>
              <a:t>申 报 案</a:t>
            </a:r>
            <a:r>
              <a:rPr lang="en-US" altLang="zh-CN" sz="3600" dirty="0">
                <a:solidFill>
                  <a:schemeClr val="bg1"/>
                </a:solidFill>
              </a:rPr>
              <a:t> </a:t>
            </a:r>
            <a:r>
              <a:rPr lang="zh-CN" altLang="en-US" sz="3600" dirty="0">
                <a:solidFill>
                  <a:schemeClr val="bg1"/>
                </a:solidFill>
              </a:rPr>
              <a:t>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43685" y="2387344"/>
            <a:ext cx="5466716" cy="646331"/>
          </a:xfrm>
          <a:prstGeom prst="rect">
            <a:avLst/>
          </a:prstGeom>
          <a:noFill/>
        </p:spPr>
        <p:txBody>
          <a:bodyPr wrap="square" rtlCol="0">
            <a:spAutoFit/>
          </a:bodyPr>
          <a:lstStyle/>
          <a:p>
            <a:pPr algn="just"/>
            <a:r>
              <a:rPr lang="zh-CN" altLang="en-US" sz="1200" dirty="0">
                <a:solidFill>
                  <a:srgbClr val="AD0B00"/>
                </a:solidFill>
                <a:latin typeface="等线" panose="02010600030101010101" charset="-122"/>
                <a:ea typeface="等线" panose="02010600030101010101" charset="-122"/>
              </a:rPr>
              <a:t>风险识别与应对机制：</a:t>
            </a:r>
            <a:r>
              <a:rPr lang="zh-CN" altLang="en-US" sz="1200" dirty="0">
                <a:solidFill>
                  <a:srgbClr val="AD0B00"/>
                </a:solidFill>
                <a:latin typeface="等线" panose="02010600030101010101" charset="-122"/>
                <a:ea typeface="等线" panose="02010600030101010101" charset="-122"/>
                <a:sym typeface="+mn-ea"/>
              </a:rPr>
              <a:t>说明项目实施过程中对潜在风险或已出现问题的识别方式，以及相应的应对措施与调整机制，体现项目管理的前瞻性、灵活性与风险控制能力。</a:t>
            </a:r>
          </a:p>
        </p:txBody>
      </p:sp>
      <p:sp>
        <p:nvSpPr>
          <p:cNvPr id="3" name="文本框 2">
            <a:extLst>
              <a:ext uri="{FF2B5EF4-FFF2-40B4-BE49-F238E27FC236}">
                <a16:creationId xmlns:a16="http://schemas.microsoft.com/office/drawing/2014/main" id="{F2AAE72E-0A41-2999-2240-DEC46FE10FB1}"/>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01500BDD-778F-BBF9-3906-CE462E563589}"/>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91225A3D-D2BA-A461-D60E-BE35A848DDB4}"/>
              </a:ext>
            </a:extLst>
          </p:cNvPr>
          <p:cNvSpPr txBox="1"/>
          <p:nvPr/>
        </p:nvSpPr>
        <p:spPr>
          <a:xfrm>
            <a:off x="3551795" y="3579271"/>
            <a:ext cx="1473480" cy="300082"/>
          </a:xfrm>
          <a:prstGeom prst="rect">
            <a:avLst/>
          </a:prstGeom>
          <a:noFill/>
        </p:spPr>
        <p:txBody>
          <a:bodyPr wrap="none" rtlCol="0">
            <a:spAutoFit/>
          </a:bodyPr>
          <a:lstStyle/>
          <a:p>
            <a:r>
              <a:rPr kumimoji="1" lang="zh-CN" altLang="en-US" dirty="0"/>
              <a:t>建议篇幅：</a:t>
            </a:r>
            <a:r>
              <a:rPr kumimoji="1" lang="en-US" altLang="zh-CN" dirty="0"/>
              <a:t>1-2</a:t>
            </a:r>
            <a:r>
              <a:rPr kumimoji="1" lang="zh-CN" altLang="en-US" dirty="0"/>
              <a:t>页</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64509" y="2334762"/>
            <a:ext cx="5466716" cy="646331"/>
          </a:xfrm>
          <a:prstGeom prst="rect">
            <a:avLst/>
          </a:prstGeom>
          <a:noFill/>
        </p:spPr>
        <p:txBody>
          <a:bodyPr wrap="square" rtlCol="0">
            <a:spAutoFit/>
          </a:bodyPr>
          <a:lstStyle/>
          <a:p>
            <a:pPr algn="just"/>
            <a:r>
              <a:rPr lang="zh-CN" altLang="en-US" sz="1200" dirty="0">
                <a:solidFill>
                  <a:srgbClr val="AD0B00"/>
                </a:solidFill>
                <a:latin typeface="等线" panose="02010600030101010101" charset="-122"/>
                <a:ea typeface="等线" panose="02010600030101010101" charset="-122"/>
              </a:rPr>
              <a:t>尚存问题与针对性改进对策：</a:t>
            </a:r>
            <a:r>
              <a:rPr lang="zh-CN" altLang="en-US" sz="1200" dirty="0">
                <a:solidFill>
                  <a:srgbClr val="AD0B00"/>
                </a:solidFill>
                <a:latin typeface="等线" panose="02010600030101010101" charset="-122"/>
                <a:ea typeface="等线" panose="02010600030101010101" charset="-122"/>
                <a:sym typeface="+mn-ea"/>
              </a:rPr>
              <a:t>客观呈现项目在实践过程中仍存在或尚未完全解决的问题，并结合实际情况提出后续改进思路与针对性对策，体现项目团队对管理实践的持续反思与优化意识。</a:t>
            </a:r>
          </a:p>
        </p:txBody>
      </p:sp>
      <p:sp>
        <p:nvSpPr>
          <p:cNvPr id="3" name="文本框 2">
            <a:extLst>
              <a:ext uri="{FF2B5EF4-FFF2-40B4-BE49-F238E27FC236}">
                <a16:creationId xmlns:a16="http://schemas.microsoft.com/office/drawing/2014/main" id="{56C4C6A2-E26F-890F-D8B7-17AE886C2549}"/>
              </a:ext>
            </a:extLst>
          </p:cNvPr>
          <p:cNvSpPr txBox="1"/>
          <p:nvPr/>
        </p:nvSpPr>
        <p:spPr>
          <a:xfrm>
            <a:off x="3659285" y="2034680"/>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84E84B09-48AD-E5CA-3F85-CD490FA885B5}"/>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BAB459AF-93E1-0716-FD4F-E2B7BA094C1B}"/>
              </a:ext>
            </a:extLst>
          </p:cNvPr>
          <p:cNvSpPr txBox="1"/>
          <p:nvPr/>
        </p:nvSpPr>
        <p:spPr>
          <a:xfrm>
            <a:off x="3365526" y="3598654"/>
            <a:ext cx="1473480" cy="300082"/>
          </a:xfrm>
          <a:prstGeom prst="rect">
            <a:avLst/>
          </a:prstGeom>
          <a:noFill/>
        </p:spPr>
        <p:txBody>
          <a:bodyPr wrap="none" rtlCol="0">
            <a:spAutoFit/>
          </a:bodyPr>
          <a:lstStyle/>
          <a:p>
            <a:r>
              <a:rPr kumimoji="1" lang="zh-CN" altLang="en-US" dirty="0"/>
              <a:t>建议篇幅：</a:t>
            </a:r>
            <a:r>
              <a:rPr kumimoji="1" lang="en-US" altLang="zh-CN" dirty="0"/>
              <a:t>1-2</a:t>
            </a:r>
            <a:r>
              <a:rPr kumimoji="1" lang="zh-CN" altLang="en-US" dirty="0"/>
              <a:t>页</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26328" y="2334762"/>
            <a:ext cx="5380144" cy="646331"/>
          </a:xfrm>
          <a:prstGeom prst="rect">
            <a:avLst/>
          </a:prstGeom>
          <a:noFill/>
        </p:spPr>
        <p:txBody>
          <a:bodyPr wrap="square" rtlCol="0">
            <a:spAutoFit/>
          </a:bodyPr>
          <a:lstStyle/>
          <a:p>
            <a:r>
              <a:rPr lang="zh-CN" altLang="en-US" sz="1200" dirty="0">
                <a:solidFill>
                  <a:srgbClr val="AD0B00"/>
                </a:solidFill>
                <a:latin typeface="等线" panose="02010600030101010101" charset="-122"/>
                <a:ea typeface="等线" panose="02010600030101010101" charset="-122"/>
                <a:sym typeface="+mn-ea"/>
              </a:rPr>
              <a:t>目标达成情况与管理成效：本页用于展示项目实施后目标达成情况及管理成效，可从效率、质量、效益或服务体验等方面进行说明，重点体现项目对医院管理水平提升所产生的实际效果。</a:t>
            </a:r>
          </a:p>
        </p:txBody>
      </p:sp>
      <p:sp>
        <p:nvSpPr>
          <p:cNvPr id="2" name="文本框 1">
            <a:extLst>
              <a:ext uri="{FF2B5EF4-FFF2-40B4-BE49-F238E27FC236}">
                <a16:creationId xmlns:a16="http://schemas.microsoft.com/office/drawing/2014/main" id="{DEFBCBF8-4C7B-FDD8-797B-A834C1FB1FED}"/>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3" name="圆角矩形 2">
            <a:extLst>
              <a:ext uri="{FF2B5EF4-FFF2-40B4-BE49-F238E27FC236}">
                <a16:creationId xmlns:a16="http://schemas.microsoft.com/office/drawing/2014/main" id="{627C843F-C06E-37CF-15F9-A94E418DF0DF}"/>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423AA86B-C174-30AB-E647-53277AE97189}"/>
              </a:ext>
            </a:extLst>
          </p:cNvPr>
          <p:cNvSpPr txBox="1"/>
          <p:nvPr/>
        </p:nvSpPr>
        <p:spPr>
          <a:xfrm>
            <a:off x="3325772" y="3537854"/>
            <a:ext cx="1473480" cy="300082"/>
          </a:xfrm>
          <a:prstGeom prst="rect">
            <a:avLst/>
          </a:prstGeom>
          <a:noFill/>
        </p:spPr>
        <p:txBody>
          <a:bodyPr wrap="none" rtlCol="0">
            <a:spAutoFit/>
          </a:bodyPr>
          <a:lstStyle/>
          <a:p>
            <a:r>
              <a:rPr kumimoji="1" lang="zh-CN" altLang="en-US" dirty="0"/>
              <a:t>建议篇幅：</a:t>
            </a:r>
            <a:r>
              <a:rPr kumimoji="1" lang="en-US" altLang="zh-CN" dirty="0"/>
              <a:t>1-2</a:t>
            </a:r>
            <a:r>
              <a:rPr kumimoji="1" lang="zh-CN" altLang="en-US" dirty="0"/>
              <a:t>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7763" y="2334762"/>
            <a:ext cx="5277273" cy="646331"/>
          </a:xfrm>
          <a:prstGeom prst="rect">
            <a:avLst/>
          </a:prstGeom>
          <a:noFill/>
        </p:spPr>
        <p:txBody>
          <a:bodyPr wrap="square" rtlCol="0" anchor="t">
            <a:spAutoFit/>
          </a:bodyPr>
          <a:lstStyle/>
          <a:p>
            <a:r>
              <a:rPr lang="zh-CN" altLang="en-US" sz="1200" dirty="0">
                <a:solidFill>
                  <a:srgbClr val="AD0B00"/>
                </a:solidFill>
                <a:latin typeface="等线" panose="02010600030101010101" charset="-122"/>
                <a:ea typeface="等线" panose="02010600030101010101" charset="-122"/>
                <a:sym typeface="+mn-ea"/>
              </a:rPr>
              <a:t>方法沉淀与可复制路径：总结项目实施过程中形成的可复制管理经验与方法路径，说明相关做法的核心要点、适用条件及推广价值，体现项目成果的普适性与借鉴意义。</a:t>
            </a:r>
          </a:p>
        </p:txBody>
      </p:sp>
      <p:sp>
        <p:nvSpPr>
          <p:cNvPr id="3" name="文本框 2">
            <a:extLst>
              <a:ext uri="{FF2B5EF4-FFF2-40B4-BE49-F238E27FC236}">
                <a16:creationId xmlns:a16="http://schemas.microsoft.com/office/drawing/2014/main" id="{EA736825-5887-9F53-7C25-35D7398EEC50}"/>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8B6FFF0B-6643-E589-029C-31E2109BF227}"/>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B6C58F2E-83EB-489B-9510-EC9025C1D18E}"/>
              </a:ext>
            </a:extLst>
          </p:cNvPr>
          <p:cNvSpPr txBox="1"/>
          <p:nvPr/>
        </p:nvSpPr>
        <p:spPr>
          <a:xfrm>
            <a:off x="3242790" y="3854115"/>
            <a:ext cx="1473480" cy="300082"/>
          </a:xfrm>
          <a:prstGeom prst="rect">
            <a:avLst/>
          </a:prstGeom>
          <a:noFill/>
        </p:spPr>
        <p:txBody>
          <a:bodyPr wrap="none" rtlCol="0">
            <a:spAutoFit/>
          </a:bodyPr>
          <a:lstStyle/>
          <a:p>
            <a:r>
              <a:rPr kumimoji="1" lang="zh-CN" altLang="en-US" dirty="0"/>
              <a:t>建议篇幅：</a:t>
            </a:r>
            <a:r>
              <a:rPr kumimoji="1" lang="en-US" altLang="zh-CN" dirty="0"/>
              <a:t>1-2</a:t>
            </a:r>
            <a:r>
              <a:rPr kumimoji="1" lang="zh-CN" altLang="en-US" dirty="0"/>
              <a:t>页</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1790" y="2334762"/>
            <a:ext cx="5189220" cy="646331"/>
          </a:xfrm>
          <a:prstGeom prst="rect">
            <a:avLst/>
          </a:prstGeom>
          <a:noFill/>
        </p:spPr>
        <p:txBody>
          <a:bodyPr wrap="square" rtlCol="0" anchor="t">
            <a:spAutoFit/>
          </a:bodyPr>
          <a:lstStyle/>
          <a:p>
            <a:pPr algn="just"/>
            <a:r>
              <a:rPr lang="zh-CN" altLang="en-US" sz="1200" dirty="0">
                <a:solidFill>
                  <a:srgbClr val="AD0B00"/>
                </a:solidFill>
                <a:latin typeface="等线" panose="02010600030101010101" charset="-122"/>
                <a:ea typeface="等线" panose="02010600030101010101" charset="-122"/>
                <a:sym typeface="+mn-ea"/>
              </a:rPr>
              <a:t>社会影响与患者受益：展示项目成果在行业层面的影响力，包括获得的行业认可、表彰或推广应用情况， 并结合实际说明项目实施对患者或服务对象产生的积极影响。</a:t>
            </a:r>
          </a:p>
        </p:txBody>
      </p:sp>
      <p:sp>
        <p:nvSpPr>
          <p:cNvPr id="3" name="文本框 2">
            <a:extLst>
              <a:ext uri="{FF2B5EF4-FFF2-40B4-BE49-F238E27FC236}">
                <a16:creationId xmlns:a16="http://schemas.microsoft.com/office/drawing/2014/main" id="{A8B1EB14-0988-B247-4C15-7FC946025564}"/>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A90BB268-C674-5176-7C91-2E93D358C54B}"/>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9E9FBE20-23CF-2DBD-831A-DFEAB1D11CE4}"/>
              </a:ext>
            </a:extLst>
          </p:cNvPr>
          <p:cNvSpPr txBox="1"/>
          <p:nvPr/>
        </p:nvSpPr>
        <p:spPr>
          <a:xfrm>
            <a:off x="3113214" y="3598654"/>
            <a:ext cx="1473480" cy="300082"/>
          </a:xfrm>
          <a:prstGeom prst="rect">
            <a:avLst/>
          </a:prstGeom>
          <a:noFill/>
        </p:spPr>
        <p:txBody>
          <a:bodyPr wrap="none" rtlCol="0">
            <a:spAutoFit/>
          </a:bodyPr>
          <a:lstStyle/>
          <a:p>
            <a:r>
              <a:rPr kumimoji="1" lang="zh-CN" altLang="en-US" dirty="0"/>
              <a:t>建议篇幅：</a:t>
            </a:r>
            <a:r>
              <a:rPr kumimoji="1" lang="en-US" altLang="zh-CN" dirty="0"/>
              <a:t>1-2</a:t>
            </a:r>
            <a:r>
              <a:rPr kumimoji="1" lang="zh-CN" altLang="en-US" dirty="0"/>
              <a:t>页</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29397" y="2484967"/>
            <a:ext cx="5374006" cy="461665"/>
          </a:xfrm>
          <a:prstGeom prst="rect">
            <a:avLst/>
          </a:prstGeom>
          <a:noFill/>
        </p:spPr>
        <p:txBody>
          <a:bodyPr wrap="square" rtlCol="0">
            <a:spAutoFit/>
          </a:bodyPr>
          <a:lstStyle/>
          <a:p>
            <a:pPr algn="just"/>
            <a:r>
              <a:rPr lang="zh-CN" altLang="en-US" sz="1200" dirty="0">
                <a:solidFill>
                  <a:srgbClr val="AD0B00"/>
                </a:solidFill>
                <a:latin typeface="等线" panose="02010600030101010101" charset="-122"/>
                <a:ea typeface="等线" panose="02010600030101010101" charset="-122"/>
              </a:rPr>
              <a:t>持续改进方向与升级路径</a:t>
            </a:r>
            <a:r>
              <a:rPr sz="1200" dirty="0">
                <a:solidFill>
                  <a:srgbClr val="AD0B00"/>
                </a:solidFill>
                <a:latin typeface="等线" panose="02010600030101010101" charset="-122"/>
                <a:ea typeface="等线" panose="02010600030101010101" charset="-122"/>
              </a:rPr>
              <a:t>：</a:t>
            </a:r>
            <a:r>
              <a:rPr lang="zh-CN" altLang="en-US" sz="1200" dirty="0">
                <a:solidFill>
                  <a:srgbClr val="AD0B00"/>
                </a:solidFill>
                <a:latin typeface="等线" panose="02010600030101010101" charset="-122"/>
                <a:ea typeface="等线" panose="02010600030101010101" charset="-122"/>
              </a:rPr>
              <a:t>项目在未来阶段的持续优化方向与升级计划，包括管理机制完善、能力提升及推广应用设想，体现项目成果的延展性与长期价值。</a:t>
            </a:r>
          </a:p>
        </p:txBody>
      </p:sp>
      <p:sp>
        <p:nvSpPr>
          <p:cNvPr id="2" name="文本框 1">
            <a:extLst>
              <a:ext uri="{FF2B5EF4-FFF2-40B4-BE49-F238E27FC236}">
                <a16:creationId xmlns:a16="http://schemas.microsoft.com/office/drawing/2014/main" id="{3EE95BF7-A6BF-1949-0969-0342F92D7102}"/>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3" name="圆角矩形 2">
            <a:extLst>
              <a:ext uri="{FF2B5EF4-FFF2-40B4-BE49-F238E27FC236}">
                <a16:creationId xmlns:a16="http://schemas.microsoft.com/office/drawing/2014/main" id="{4CE57BBC-52E9-1CC1-5E13-F37BD17F35DE}"/>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2852D8F2-683E-3D8C-ACC8-C371B0C2F0E2}"/>
              </a:ext>
            </a:extLst>
          </p:cNvPr>
          <p:cNvSpPr txBox="1"/>
          <p:nvPr/>
        </p:nvSpPr>
        <p:spPr>
          <a:xfrm>
            <a:off x="3458660" y="3503557"/>
            <a:ext cx="1329210"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52282" y="2360608"/>
            <a:ext cx="4928236" cy="461665"/>
          </a:xfrm>
          <a:prstGeom prst="rect">
            <a:avLst/>
          </a:prstGeom>
          <a:noFill/>
        </p:spPr>
        <p:txBody>
          <a:bodyPr wrap="square" rtlCol="0">
            <a:spAutoFit/>
          </a:bodyPr>
          <a:lstStyle/>
          <a:p>
            <a:pPr algn="just"/>
            <a:r>
              <a:rPr lang="zh-CN" altLang="en-US" sz="1200" dirty="0">
                <a:solidFill>
                  <a:srgbClr val="AD0B00"/>
                </a:solidFill>
                <a:latin typeface="等线" panose="02010600030101010101" charset="-122"/>
                <a:ea typeface="等线" panose="02010600030101010101" charset="-122"/>
              </a:rPr>
              <a:t>总结与感悟</a:t>
            </a:r>
            <a:r>
              <a:rPr sz="1200" dirty="0">
                <a:solidFill>
                  <a:srgbClr val="AD0B00"/>
                </a:solidFill>
                <a:latin typeface="等线" panose="02010600030101010101" charset="-122"/>
                <a:ea typeface="等线" panose="02010600030101010101" charset="-122"/>
              </a:rPr>
              <a:t>：</a:t>
            </a:r>
            <a:r>
              <a:rPr lang="zh-CN" altLang="en-US" sz="1200" dirty="0">
                <a:solidFill>
                  <a:srgbClr val="AD0B00"/>
                </a:solidFill>
                <a:latin typeface="等线" panose="02010600030101010101" charset="-122"/>
                <a:ea typeface="等线" panose="02010600030101010101" charset="-122"/>
              </a:rPr>
              <a:t>结合项目实施全过程，总结项目团队在管理实践中的主要体会与反思，重点体现对医院管理工作的认识提升与经验沉淀。</a:t>
            </a:r>
          </a:p>
        </p:txBody>
      </p:sp>
      <p:sp>
        <p:nvSpPr>
          <p:cNvPr id="2" name="文本框 1">
            <a:extLst>
              <a:ext uri="{FF2B5EF4-FFF2-40B4-BE49-F238E27FC236}">
                <a16:creationId xmlns:a16="http://schemas.microsoft.com/office/drawing/2014/main" id="{50A4E24F-F98A-6F04-A1BC-5B4F0F8912AA}"/>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3" name="圆角矩形 2">
            <a:extLst>
              <a:ext uri="{FF2B5EF4-FFF2-40B4-BE49-F238E27FC236}">
                <a16:creationId xmlns:a16="http://schemas.microsoft.com/office/drawing/2014/main" id="{B7EE2C14-E7A1-7C93-0BDC-4E319FA606E8}"/>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0631B0CC-B720-ADA4-A694-5DE56671F884}"/>
              </a:ext>
            </a:extLst>
          </p:cNvPr>
          <p:cNvSpPr txBox="1"/>
          <p:nvPr/>
        </p:nvSpPr>
        <p:spPr>
          <a:xfrm>
            <a:off x="3484060" y="3562338"/>
            <a:ext cx="1329210"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5328" y="2448931"/>
            <a:ext cx="521335" cy="1322070"/>
          </a:xfrm>
          <a:prstGeom prst="rect">
            <a:avLst/>
          </a:prstGeom>
          <a:noFill/>
        </p:spPr>
        <p:txBody>
          <a:bodyPr vert="eaVert" wrap="square" rtlCol="0" anchor="b" anchorCtr="0">
            <a:spAutoFit/>
          </a:bodyPr>
          <a:lstStyle/>
          <a:p>
            <a:pPr algn="l">
              <a:lnSpc>
                <a:spcPct val="110000"/>
              </a:lnSpc>
            </a:pPr>
            <a:r>
              <a:rPr kumimoji="1" lang="zh-CN" altLang="en-US" sz="2000" b="1" dirty="0">
                <a:solidFill>
                  <a:schemeClr val="bg1"/>
                </a:solidFill>
                <a:latin typeface="+mj-ea"/>
                <a:ea typeface="+mj-ea"/>
                <a:cs typeface="FZLanTingHei-EB-GBK" charset="-122"/>
              </a:rPr>
              <a:t>项目概述</a:t>
            </a:r>
          </a:p>
        </p:txBody>
      </p:sp>
      <p:sp>
        <p:nvSpPr>
          <p:cNvPr id="3" name="文本框 2"/>
          <p:cNvSpPr txBox="1"/>
          <p:nvPr/>
        </p:nvSpPr>
        <p:spPr>
          <a:xfrm>
            <a:off x="3670935" y="2484120"/>
            <a:ext cx="521335" cy="1772285"/>
          </a:xfrm>
          <a:prstGeom prst="rect">
            <a:avLst/>
          </a:prstGeom>
          <a:noFill/>
        </p:spPr>
        <p:txBody>
          <a:bodyPr vert="eaVert" wrap="square" rtlCol="0" anchor="b" anchorCtr="0">
            <a:spAutoFit/>
          </a:bodyPr>
          <a:lstStyle/>
          <a:p>
            <a:pPr algn="l">
              <a:lnSpc>
                <a:spcPct val="110000"/>
              </a:lnSpc>
            </a:pPr>
            <a:r>
              <a:rPr kumimoji="1" lang="zh-CN" altLang="en-US" sz="2000" b="1" dirty="0">
                <a:solidFill>
                  <a:schemeClr val="bg1"/>
                </a:solidFill>
                <a:latin typeface="+mj-ea"/>
                <a:ea typeface="+mj-ea"/>
                <a:cs typeface="FZLanTingHei-EB-GBK" charset="-122"/>
              </a:rPr>
              <a:t>项目实施过程</a:t>
            </a:r>
          </a:p>
        </p:txBody>
      </p:sp>
      <p:sp>
        <p:nvSpPr>
          <p:cNvPr id="4" name="文本框 3"/>
          <p:cNvSpPr txBox="1"/>
          <p:nvPr/>
        </p:nvSpPr>
        <p:spPr>
          <a:xfrm>
            <a:off x="4982845" y="2484120"/>
            <a:ext cx="521335" cy="1771650"/>
          </a:xfrm>
          <a:prstGeom prst="rect">
            <a:avLst/>
          </a:prstGeom>
          <a:noFill/>
        </p:spPr>
        <p:txBody>
          <a:bodyPr vert="eaVert" wrap="square" rtlCol="0" anchor="b" anchorCtr="0">
            <a:spAutoFit/>
          </a:bodyPr>
          <a:lstStyle/>
          <a:p>
            <a:pPr algn="l">
              <a:lnSpc>
                <a:spcPct val="110000"/>
              </a:lnSpc>
            </a:pPr>
            <a:r>
              <a:rPr kumimoji="1" lang="zh-CN" altLang="en-US" sz="2000" b="1" dirty="0">
                <a:solidFill>
                  <a:schemeClr val="bg1"/>
                </a:solidFill>
                <a:latin typeface="+mj-ea"/>
                <a:ea typeface="+mj-ea"/>
                <a:cs typeface="FZLanTingHei-EB-GBK" charset="-122"/>
              </a:rPr>
              <a:t>项目实施成效</a:t>
            </a:r>
          </a:p>
        </p:txBody>
      </p:sp>
      <p:sp>
        <p:nvSpPr>
          <p:cNvPr id="5" name="文本框 4"/>
          <p:cNvSpPr txBox="1"/>
          <p:nvPr/>
        </p:nvSpPr>
        <p:spPr>
          <a:xfrm>
            <a:off x="6207339" y="2448931"/>
            <a:ext cx="523220" cy="1699736"/>
          </a:xfrm>
          <a:prstGeom prst="rect">
            <a:avLst/>
          </a:prstGeom>
          <a:noFill/>
        </p:spPr>
        <p:txBody>
          <a:bodyPr vert="eaVert" wrap="square" rtlCol="0" anchor="b" anchorCtr="0">
            <a:spAutoFit/>
          </a:bodyPr>
          <a:lstStyle/>
          <a:p>
            <a:pPr algn="l">
              <a:lnSpc>
                <a:spcPct val="110000"/>
              </a:lnSpc>
            </a:pPr>
            <a:r>
              <a:rPr kumimoji="1" lang="zh-CN" altLang="en-US" sz="2000" b="1" dirty="0">
                <a:solidFill>
                  <a:schemeClr val="bg1"/>
                </a:solidFill>
                <a:latin typeface="+mj-ea"/>
                <a:ea typeface="+mj-ea"/>
                <a:cs typeface="FZLanTingHei-EB-GBK" charset="-122"/>
              </a:rPr>
              <a:t>持续优化计划</a:t>
            </a:r>
          </a:p>
        </p:txBody>
      </p:sp>
      <p:sp>
        <p:nvSpPr>
          <p:cNvPr id="6" name="文本框 5"/>
          <p:cNvSpPr txBox="1"/>
          <p:nvPr/>
        </p:nvSpPr>
        <p:spPr>
          <a:xfrm>
            <a:off x="3593939" y="584682"/>
            <a:ext cx="1956122" cy="707886"/>
          </a:xfrm>
          <a:prstGeom prst="rect">
            <a:avLst/>
          </a:prstGeom>
          <a:noFill/>
        </p:spPr>
        <p:txBody>
          <a:bodyPr wrap="square" rtlCol="0">
            <a:spAutoFit/>
          </a:bodyPr>
          <a:lstStyle/>
          <a:p>
            <a:pPr algn="dist"/>
            <a:r>
              <a:rPr kumimoji="1" lang="zh-CN" altLang="en-US" sz="4000" b="1" dirty="0">
                <a:solidFill>
                  <a:schemeClr val="bg1"/>
                </a:solidFill>
              </a:rPr>
              <a:t>目录</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93108" y="2341711"/>
            <a:ext cx="5246583" cy="461665"/>
          </a:xfrm>
          <a:prstGeom prst="rect">
            <a:avLst/>
          </a:prstGeom>
          <a:noFill/>
        </p:spPr>
        <p:txBody>
          <a:bodyPr wrap="square" rtlCol="0">
            <a:spAutoFit/>
          </a:bodyPr>
          <a:lstStyle/>
          <a:p>
            <a:r>
              <a:rPr lang="zh-CN" altLang="en-US" sz="1200" dirty="0">
                <a:solidFill>
                  <a:srgbClr val="AD0B00"/>
                </a:solidFill>
                <a:latin typeface="等线" panose="02010600030101010101" charset="-122"/>
                <a:ea typeface="等线" panose="02010600030101010101" charset="-122"/>
              </a:rPr>
              <a:t>医院简介：本页用于介绍案例实施医院的基本情况，内容控制在 </a:t>
            </a:r>
            <a:r>
              <a:rPr lang="en-US" altLang="zh-CN" sz="1200" dirty="0">
                <a:solidFill>
                  <a:srgbClr val="AD0B00"/>
                </a:solidFill>
                <a:latin typeface="等线" panose="02010600030101010101" charset="-122"/>
                <a:ea typeface="等线" panose="02010600030101010101" charset="-122"/>
              </a:rPr>
              <a:t>300 </a:t>
            </a:r>
            <a:r>
              <a:rPr lang="zh-CN" altLang="en-US" sz="1200" dirty="0">
                <a:solidFill>
                  <a:srgbClr val="AD0B00"/>
                </a:solidFill>
                <a:latin typeface="等线" panose="02010600030101010101" charset="-122"/>
                <a:ea typeface="等线" panose="02010600030101010101" charset="-122"/>
              </a:rPr>
              <a:t>字以内，仅作为评审理解案例背景之用（</a:t>
            </a:r>
            <a:r>
              <a:rPr lang="en-US" altLang="zh-CN" sz="1200" dirty="0">
                <a:solidFill>
                  <a:srgbClr val="AD0B00"/>
                </a:solidFill>
                <a:latin typeface="等线" panose="02010600030101010101" charset="-122"/>
                <a:ea typeface="等线" panose="02010600030101010101" charset="-122"/>
              </a:rPr>
              <a:t> </a:t>
            </a:r>
            <a:r>
              <a:rPr lang="zh-CN" altLang="en-US" sz="1200" dirty="0">
                <a:solidFill>
                  <a:srgbClr val="AD0B00"/>
                </a:solidFill>
                <a:latin typeface="等线" panose="02010600030101010101" charset="-122"/>
                <a:ea typeface="等线" panose="02010600030101010101" charset="-122"/>
              </a:rPr>
              <a:t>请勿体现医院具体名称及</a:t>
            </a:r>
            <a:r>
              <a:rPr lang="en-US" altLang="zh-CN" sz="1200" dirty="0">
                <a:solidFill>
                  <a:srgbClr val="AD0B00"/>
                </a:solidFill>
                <a:latin typeface="等线" panose="02010600030101010101" charset="-122"/>
                <a:ea typeface="等线" panose="02010600030101010101" charset="-122"/>
              </a:rPr>
              <a:t>logo</a:t>
            </a:r>
            <a:r>
              <a:rPr lang="zh-CN" altLang="en-US" sz="1200" dirty="0">
                <a:solidFill>
                  <a:srgbClr val="AD0B00"/>
                </a:solidFill>
                <a:latin typeface="等线" panose="02010600030101010101" charset="-122"/>
                <a:ea typeface="等线" panose="02010600030101010101" charset="-122"/>
              </a:rPr>
              <a:t>）</a:t>
            </a:r>
          </a:p>
        </p:txBody>
      </p:sp>
      <p:sp>
        <p:nvSpPr>
          <p:cNvPr id="2" name="文本框 1">
            <a:extLst>
              <a:ext uri="{FF2B5EF4-FFF2-40B4-BE49-F238E27FC236}">
                <a16:creationId xmlns:a16="http://schemas.microsoft.com/office/drawing/2014/main" id="{5C952E52-58FC-5691-FA9B-311DA9D865EC}"/>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3830339A-8308-94FA-7B27-24D3A8B0C9E0}"/>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0DC11C4A-A0F7-5793-842C-E15F2DA5553F}"/>
              </a:ext>
            </a:extLst>
          </p:cNvPr>
          <p:cNvSpPr txBox="1"/>
          <p:nvPr/>
        </p:nvSpPr>
        <p:spPr>
          <a:xfrm>
            <a:off x="3458661" y="3605603"/>
            <a:ext cx="1329210"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33230" y="2287873"/>
            <a:ext cx="5677536" cy="461665"/>
          </a:xfrm>
          <a:prstGeom prst="rect">
            <a:avLst/>
          </a:prstGeom>
          <a:noFill/>
        </p:spPr>
        <p:txBody>
          <a:bodyPr wrap="square" rtlCol="0">
            <a:spAutoFit/>
          </a:bodyPr>
          <a:lstStyle/>
          <a:p>
            <a:r>
              <a:rPr lang="zh-CN" altLang="en-US" sz="1200" dirty="0">
                <a:solidFill>
                  <a:srgbClr val="AD0B00"/>
                </a:solidFill>
                <a:latin typeface="等线" panose="02010600030101010101" charset="-122"/>
                <a:ea typeface="等线" panose="02010600030101010101" charset="-122"/>
              </a:rPr>
              <a:t>项目背景与立项价值</a:t>
            </a:r>
            <a:r>
              <a:rPr lang="zh-CN" altLang="en-US" sz="1200" dirty="0">
                <a:solidFill>
                  <a:srgbClr val="AD0B00"/>
                </a:solidFill>
                <a:latin typeface="等线" panose="02010600030101010101" charset="-122"/>
                <a:ea typeface="等线" panose="02010600030101010101" charset="-122"/>
                <a:sym typeface="+mn-ea"/>
              </a:rPr>
              <a:t>：包括政策环境、行业趋势及医院在相关管理领域面临的主要问题与挑战，阐明立项的必要性与管理价值</a:t>
            </a:r>
            <a:endParaRPr lang="zh-CN" altLang="en-US" sz="1200" dirty="0">
              <a:solidFill>
                <a:srgbClr val="AD0B00"/>
              </a:solidFill>
              <a:latin typeface="等线" panose="02010600030101010101" charset="-122"/>
              <a:ea typeface="等线" panose="02010600030101010101" charset="-122"/>
            </a:endParaRPr>
          </a:p>
        </p:txBody>
      </p:sp>
      <p:sp>
        <p:nvSpPr>
          <p:cNvPr id="2" name="文本框 1">
            <a:extLst>
              <a:ext uri="{FF2B5EF4-FFF2-40B4-BE49-F238E27FC236}">
                <a16:creationId xmlns:a16="http://schemas.microsoft.com/office/drawing/2014/main" id="{C95D64F8-F5EC-3C72-3A43-B6EC23C78BC7}"/>
              </a:ext>
            </a:extLst>
          </p:cNvPr>
          <p:cNvSpPr txBox="1"/>
          <p:nvPr/>
        </p:nvSpPr>
        <p:spPr>
          <a:xfrm>
            <a:off x="4133417" y="1845476"/>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D6C39877-59AE-A4D9-07B9-A17EC095C20A}"/>
              </a:ext>
            </a:extLst>
          </p:cNvPr>
          <p:cNvSpPr/>
          <p:nvPr/>
        </p:nvSpPr>
        <p:spPr>
          <a:xfrm>
            <a:off x="1447800" y="1778002"/>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2E9070C3-FD2C-1841-2D58-6856DBF8EE34}"/>
              </a:ext>
            </a:extLst>
          </p:cNvPr>
          <p:cNvSpPr txBox="1"/>
          <p:nvPr/>
        </p:nvSpPr>
        <p:spPr>
          <a:xfrm>
            <a:off x="3907393" y="3613138"/>
            <a:ext cx="1319592"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1464" y="2360608"/>
            <a:ext cx="5677536" cy="461665"/>
          </a:xfrm>
          <a:prstGeom prst="rect">
            <a:avLst/>
          </a:prstGeom>
          <a:noFill/>
        </p:spPr>
        <p:txBody>
          <a:bodyPr wrap="square" rtlCol="0">
            <a:spAutoFit/>
          </a:bodyPr>
          <a:lstStyle/>
          <a:p>
            <a:r>
              <a:rPr lang="zh-CN" altLang="en-US" sz="1200" dirty="0">
                <a:solidFill>
                  <a:srgbClr val="AD0B00"/>
                </a:solidFill>
                <a:latin typeface="等线" panose="02010600030101010101" charset="-122"/>
                <a:ea typeface="等线" panose="02010600030101010101" charset="-122"/>
              </a:rPr>
              <a:t>项目目标与实施范围：项目目标应具体、清晰，并与前述管理问题直接对应；可结合定性与定量指标，说明项目预期达成的管理改进方向与覆盖对象。</a:t>
            </a:r>
          </a:p>
        </p:txBody>
      </p:sp>
      <p:sp>
        <p:nvSpPr>
          <p:cNvPr id="2" name="文本框 1">
            <a:extLst>
              <a:ext uri="{FF2B5EF4-FFF2-40B4-BE49-F238E27FC236}">
                <a16:creationId xmlns:a16="http://schemas.microsoft.com/office/drawing/2014/main" id="{9BD5A2D9-EFCB-6E60-06C7-E131A65AEF5F}"/>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61E44AA2-CB6B-0A17-E685-CFF4FD1840FD}"/>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52585456-77D0-7AE3-F839-833FC2607970}"/>
              </a:ext>
            </a:extLst>
          </p:cNvPr>
          <p:cNvSpPr txBox="1"/>
          <p:nvPr/>
        </p:nvSpPr>
        <p:spPr>
          <a:xfrm>
            <a:off x="3551795" y="3624500"/>
            <a:ext cx="1329210"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77924" y="2306549"/>
            <a:ext cx="6076950" cy="830997"/>
          </a:xfrm>
          <a:prstGeom prst="rect">
            <a:avLst/>
          </a:prstGeom>
          <a:noFill/>
        </p:spPr>
        <p:txBody>
          <a:bodyPr wrap="square" rtlCol="0">
            <a:spAutoFit/>
          </a:bodyPr>
          <a:lstStyle/>
          <a:p>
            <a:r>
              <a:rPr lang="zh-CN" altLang="en-US" sz="1200" dirty="0">
                <a:solidFill>
                  <a:srgbClr val="AD0B00"/>
                </a:solidFill>
                <a:latin typeface="等线" panose="02010600030101010101" charset="-122"/>
                <a:ea typeface="等线" panose="02010600030101010101" charset="-122"/>
              </a:rPr>
              <a:t>组织架构与运行机制保障：介绍项目实施过程中形成的组织架构与运行机制，包括团队组成、职责分工、决策与协同机制，以及医院在人、财、物等方面提供的支持。（请勿体现医院具体名称、logo、院领导姓名及照片等信息；如有外部联合机构，请在此处注明）</a:t>
            </a:r>
            <a:endParaRPr sz="1200" dirty="0">
              <a:solidFill>
                <a:srgbClr val="AD0B00"/>
              </a:solidFill>
              <a:latin typeface="等线" panose="02010600030101010101" charset="-122"/>
              <a:ea typeface="等线" panose="02010600030101010101" charset="-122"/>
            </a:endParaRPr>
          </a:p>
        </p:txBody>
      </p:sp>
      <p:sp>
        <p:nvSpPr>
          <p:cNvPr id="2" name="文本框 1">
            <a:extLst>
              <a:ext uri="{FF2B5EF4-FFF2-40B4-BE49-F238E27FC236}">
                <a16:creationId xmlns:a16="http://schemas.microsoft.com/office/drawing/2014/main" id="{65F0E8F9-3788-3BB8-F206-990BC3370033}"/>
              </a:ext>
            </a:extLst>
          </p:cNvPr>
          <p:cNvSpPr txBox="1"/>
          <p:nvPr/>
        </p:nvSpPr>
        <p:spPr>
          <a:xfrm>
            <a:off x="3777818" y="2008505"/>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2AE43741-7001-200A-1043-E392922EA0D3}"/>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F2EFE2B8-83CB-BF53-E958-4636EBDE6ABA}"/>
              </a:ext>
            </a:extLst>
          </p:cNvPr>
          <p:cNvSpPr txBox="1"/>
          <p:nvPr/>
        </p:nvSpPr>
        <p:spPr>
          <a:xfrm>
            <a:off x="3467126" y="3666094"/>
            <a:ext cx="1329210"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40181" y="2407286"/>
            <a:ext cx="5849619" cy="461665"/>
          </a:xfrm>
          <a:prstGeom prst="rect">
            <a:avLst/>
          </a:prstGeom>
          <a:noFill/>
        </p:spPr>
        <p:txBody>
          <a:bodyPr wrap="square" rtlCol="0" anchor="t">
            <a:spAutoFit/>
          </a:bodyPr>
          <a:lstStyle/>
          <a:p>
            <a:r>
              <a:rPr lang="zh-CN" altLang="en-US" sz="1200" dirty="0">
                <a:solidFill>
                  <a:srgbClr val="AD0B00"/>
                </a:solidFill>
                <a:latin typeface="等线" panose="02010600030101010101" charset="-122"/>
                <a:ea typeface="等线" panose="02010600030101010101" charset="-122"/>
                <a:sym typeface="+mn-ea"/>
              </a:rPr>
              <a:t>管理理论与工具支持：项目在实施过程中所依据或引入的管理理论、方法论及管理工具，重点阐明相关理论或工具在项目中的具体应用场景及其对管理实践的支持作用。</a:t>
            </a:r>
          </a:p>
        </p:txBody>
      </p:sp>
      <p:sp>
        <p:nvSpPr>
          <p:cNvPr id="3" name="文本框 2">
            <a:extLst>
              <a:ext uri="{FF2B5EF4-FFF2-40B4-BE49-F238E27FC236}">
                <a16:creationId xmlns:a16="http://schemas.microsoft.com/office/drawing/2014/main" id="{0B3CE46F-8090-AB51-98C4-83E4B3A02772}"/>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4" name="圆角矩形 3">
            <a:extLst>
              <a:ext uri="{FF2B5EF4-FFF2-40B4-BE49-F238E27FC236}">
                <a16:creationId xmlns:a16="http://schemas.microsoft.com/office/drawing/2014/main" id="{CE1D6BFF-56AF-A6E8-8004-15199F6C942F}"/>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5BB62CB0-C6EA-A924-83EE-A811A85D714F}"/>
              </a:ext>
            </a:extLst>
          </p:cNvPr>
          <p:cNvSpPr txBox="1"/>
          <p:nvPr/>
        </p:nvSpPr>
        <p:spPr>
          <a:xfrm>
            <a:off x="3450193" y="3671178"/>
            <a:ext cx="1329210"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93108" y="2360608"/>
            <a:ext cx="5246583" cy="461665"/>
          </a:xfrm>
          <a:prstGeom prst="rect">
            <a:avLst/>
          </a:prstGeom>
          <a:noFill/>
        </p:spPr>
        <p:txBody>
          <a:bodyPr wrap="square" rtlCol="0">
            <a:spAutoFit/>
          </a:bodyPr>
          <a:lstStyle/>
          <a:p>
            <a:r>
              <a:rPr lang="zh-CN" altLang="en-US" sz="1200" dirty="0">
                <a:solidFill>
                  <a:srgbClr val="AD0B00"/>
                </a:solidFill>
                <a:latin typeface="等线" panose="02010600030101010101" charset="-122"/>
                <a:ea typeface="等线" panose="02010600030101010101" charset="-122"/>
                <a:sym typeface="+mn-ea"/>
              </a:rPr>
              <a:t>项目实施总体流程：项目实施的整体流程与阶段安排，明确各阶段的主要任务、时间节点及实施重点，体现项目执行过程的系统性与计划性。</a:t>
            </a:r>
          </a:p>
        </p:txBody>
      </p:sp>
      <p:sp>
        <p:nvSpPr>
          <p:cNvPr id="2" name="文本框 1">
            <a:extLst>
              <a:ext uri="{FF2B5EF4-FFF2-40B4-BE49-F238E27FC236}">
                <a16:creationId xmlns:a16="http://schemas.microsoft.com/office/drawing/2014/main" id="{E54F4337-12BA-C365-7789-C48EA2CFF204}"/>
              </a:ext>
            </a:extLst>
          </p:cNvPr>
          <p:cNvSpPr txBox="1"/>
          <p:nvPr/>
        </p:nvSpPr>
        <p:spPr>
          <a:xfrm>
            <a:off x="3777819" y="2034680"/>
            <a:ext cx="877163" cy="300082"/>
          </a:xfrm>
          <a:prstGeom prst="rect">
            <a:avLst/>
          </a:prstGeom>
          <a:noFill/>
        </p:spPr>
        <p:txBody>
          <a:bodyPr wrap="none" rtlCol="0">
            <a:spAutoFit/>
          </a:bodyPr>
          <a:lstStyle/>
          <a:p>
            <a:r>
              <a:rPr kumimoji="1" lang="zh-CN" altLang="en-US" dirty="0"/>
              <a:t>建议内容</a:t>
            </a:r>
          </a:p>
        </p:txBody>
      </p:sp>
      <p:sp>
        <p:nvSpPr>
          <p:cNvPr id="3" name="圆角矩形 2">
            <a:extLst>
              <a:ext uri="{FF2B5EF4-FFF2-40B4-BE49-F238E27FC236}">
                <a16:creationId xmlns:a16="http://schemas.microsoft.com/office/drawing/2014/main" id="{CD328C91-2E95-189C-CE49-0096E2A6B2EF}"/>
              </a:ext>
            </a:extLst>
          </p:cNvPr>
          <p:cNvSpPr/>
          <p:nvPr/>
        </p:nvSpPr>
        <p:spPr>
          <a:xfrm>
            <a:off x="1092201" y="17780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C1568201-9988-DB4C-30D4-F199C7C7F626}"/>
              </a:ext>
            </a:extLst>
          </p:cNvPr>
          <p:cNvSpPr txBox="1"/>
          <p:nvPr/>
        </p:nvSpPr>
        <p:spPr>
          <a:xfrm>
            <a:off x="3551794" y="3448613"/>
            <a:ext cx="1329210" cy="300082"/>
          </a:xfrm>
          <a:prstGeom prst="rect">
            <a:avLst/>
          </a:prstGeom>
          <a:noFill/>
        </p:spPr>
        <p:txBody>
          <a:bodyPr wrap="none" rtlCol="0">
            <a:spAutoFit/>
          </a:bodyPr>
          <a:lstStyle/>
          <a:p>
            <a:r>
              <a:rPr kumimoji="1" lang="zh-CN" altLang="en-US" dirty="0"/>
              <a:t>建议篇幅：</a:t>
            </a:r>
            <a:r>
              <a:rPr kumimoji="1" lang="en-US" altLang="zh-CN" dirty="0"/>
              <a:t>1</a:t>
            </a:r>
            <a:r>
              <a:rPr kumimoji="1" lang="zh-CN" altLang="en-US" dirty="0"/>
              <a:t>页</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86560" y="2235994"/>
            <a:ext cx="5577840" cy="673100"/>
          </a:xfrm>
          <a:prstGeom prst="rect">
            <a:avLst/>
          </a:prstGeom>
          <a:noFill/>
        </p:spPr>
        <p:txBody>
          <a:bodyPr wrap="square" rtlCol="0">
            <a:noAutofit/>
          </a:bodyPr>
          <a:lstStyle/>
          <a:p>
            <a:r>
              <a:rPr lang="zh-CN" altLang="en-US" sz="1200" dirty="0">
                <a:solidFill>
                  <a:srgbClr val="AD0B00"/>
                </a:solidFill>
                <a:latin typeface="等线" panose="02010600030101010101" charset="-122"/>
                <a:ea typeface="等线" panose="02010600030101010101" charset="-122"/>
              </a:rPr>
              <a:t>关键举措与创新做法：</a:t>
            </a:r>
            <a:r>
              <a:rPr lang="zh-CN" altLang="en-US" sz="1200" dirty="0">
                <a:solidFill>
                  <a:srgbClr val="AD0B00"/>
                </a:solidFill>
                <a:latin typeface="等线" panose="02010600030101010101" charset="-122"/>
                <a:ea typeface="等线" panose="02010600030101010101" charset="-122"/>
                <a:sym typeface="+mn-ea"/>
              </a:rPr>
              <a:t>项目实施过程中采取的核心举措之一，围绕关键管理问题，说明举措形成的背景、具体做法及其创新点，突出该举措在项目中的关键作用。</a:t>
            </a:r>
          </a:p>
          <a:p>
            <a:endParaRPr lang="zh-CN" altLang="en-US" sz="1200" dirty="0">
              <a:solidFill>
                <a:srgbClr val="AD0B00"/>
              </a:solidFill>
              <a:latin typeface="等线" panose="02010600030101010101" charset="-122"/>
              <a:ea typeface="等线" panose="02010600030101010101" charset="-122"/>
            </a:endParaRPr>
          </a:p>
        </p:txBody>
      </p:sp>
      <p:sp>
        <p:nvSpPr>
          <p:cNvPr id="2" name="文本框 1">
            <a:extLst>
              <a:ext uri="{FF2B5EF4-FFF2-40B4-BE49-F238E27FC236}">
                <a16:creationId xmlns:a16="http://schemas.microsoft.com/office/drawing/2014/main" id="{00CB9CA2-3A7B-C4DF-0D23-BB198B10E98F}"/>
              </a:ext>
            </a:extLst>
          </p:cNvPr>
          <p:cNvSpPr txBox="1"/>
          <p:nvPr/>
        </p:nvSpPr>
        <p:spPr>
          <a:xfrm>
            <a:off x="3803219" y="1935912"/>
            <a:ext cx="877163" cy="300082"/>
          </a:xfrm>
          <a:prstGeom prst="rect">
            <a:avLst/>
          </a:prstGeom>
          <a:noFill/>
        </p:spPr>
        <p:txBody>
          <a:bodyPr wrap="none" rtlCol="0">
            <a:spAutoFit/>
          </a:bodyPr>
          <a:lstStyle/>
          <a:p>
            <a:r>
              <a:rPr kumimoji="1" lang="zh-CN" altLang="en-US" dirty="0"/>
              <a:t>建议内容</a:t>
            </a:r>
          </a:p>
        </p:txBody>
      </p:sp>
      <p:sp>
        <p:nvSpPr>
          <p:cNvPr id="3" name="圆角矩形 2">
            <a:extLst>
              <a:ext uri="{FF2B5EF4-FFF2-40B4-BE49-F238E27FC236}">
                <a16:creationId xmlns:a16="http://schemas.microsoft.com/office/drawing/2014/main" id="{E13AB123-96E2-36FC-A326-98921D3D65F1}"/>
              </a:ext>
            </a:extLst>
          </p:cNvPr>
          <p:cNvSpPr/>
          <p:nvPr/>
        </p:nvSpPr>
        <p:spPr>
          <a:xfrm>
            <a:off x="1312334" y="1727201"/>
            <a:ext cx="6248400" cy="1413933"/>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6BEA8D68-72B1-8FBA-C658-EABB7D396F3D}"/>
              </a:ext>
            </a:extLst>
          </p:cNvPr>
          <p:cNvSpPr txBox="1"/>
          <p:nvPr/>
        </p:nvSpPr>
        <p:spPr>
          <a:xfrm>
            <a:off x="3383354" y="3441216"/>
            <a:ext cx="1473480" cy="300082"/>
          </a:xfrm>
          <a:prstGeom prst="rect">
            <a:avLst/>
          </a:prstGeom>
          <a:noFill/>
        </p:spPr>
        <p:txBody>
          <a:bodyPr wrap="none" rtlCol="0">
            <a:spAutoFit/>
          </a:bodyPr>
          <a:lstStyle/>
          <a:p>
            <a:r>
              <a:rPr kumimoji="1" lang="zh-CN" altLang="en-US" dirty="0"/>
              <a:t>建议篇幅：</a:t>
            </a:r>
            <a:r>
              <a:rPr kumimoji="1" lang="en-US" altLang="zh-CN" dirty="0"/>
              <a:t>5-8</a:t>
            </a:r>
            <a:r>
              <a:rPr kumimoji="1" lang="zh-CN" altLang="en-US" dirty="0"/>
              <a:t>页</a:t>
            </a:r>
          </a:p>
        </p:txBody>
      </p:sp>
    </p:spTree>
  </p:cSld>
  <p:clrMapOvr>
    <a:masterClrMapping/>
  </p:clrMapOvr>
</p:sld>
</file>

<file path=ppt/theme/theme1.xml><?xml version="1.0" encoding="utf-8"?>
<a:theme xmlns:a="http://schemas.openxmlformats.org/drawingml/2006/main" name="空">
  <a:themeElements>
    <a:clrScheme name="自定义颜色值">
      <a:dk1>
        <a:sysClr val="windowText" lastClr="000000"/>
      </a:dk1>
      <a:lt1>
        <a:sysClr val="window" lastClr="FFFFFF"/>
      </a:lt1>
      <a:dk2>
        <a:srgbClr val="44546A"/>
      </a:dk2>
      <a:lt2>
        <a:srgbClr val="E7E6E6"/>
      </a:lt2>
      <a:accent1>
        <a:srgbClr val="099E71"/>
      </a:accent1>
      <a:accent2>
        <a:srgbClr val="FFAD1D"/>
      </a:accent2>
      <a:accent3>
        <a:srgbClr val="C7E3D6"/>
      </a:accent3>
      <a:accent4>
        <a:srgbClr val="3099CE"/>
      </a:accent4>
      <a:accent5>
        <a:srgbClr val="EF703D"/>
      </a:accent5>
      <a:accent6>
        <a:srgbClr val="92D050"/>
      </a:accent6>
      <a:hlink>
        <a:srgbClr val="0563C1"/>
      </a:hlink>
      <a:folHlink>
        <a:srgbClr val="954F72"/>
      </a:folHlink>
    </a:clrScheme>
    <a:fontScheme name="h15h4k2i">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735</Words>
  <Application>Microsoft Macintosh PowerPoint</Application>
  <PresentationFormat>自定义</PresentationFormat>
  <Paragraphs>51</Paragraphs>
  <Slides>16</Slides>
  <Notes>2</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16</vt:i4>
      </vt:variant>
    </vt:vector>
  </HeadingPairs>
  <TitlesOfParts>
    <vt:vector size="20" baseType="lpstr">
      <vt:lpstr>等线</vt:lpstr>
      <vt:lpstr>思源黑体</vt:lpstr>
      <vt:lpstr>Arial</vt:lpstr>
      <vt:lpstr>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彭喆PZ</dc:creator>
  <cp:lastModifiedBy>office user</cp:lastModifiedBy>
  <cp:revision>345</cp:revision>
  <dcterms:created xsi:type="dcterms:W3CDTF">2026-01-27T01:55:37Z</dcterms:created>
  <dcterms:modified xsi:type="dcterms:W3CDTF">2026-03-27T10:26:56Z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2052-12.1.24031.24031</vt:lpwstr>
  </property>
  <property fmtid="{D5CDD505-2E9C-101B-9397-08002B2CF9AE}" pid="3" name="ICV">
    <vt:lpwstr>D01939781F8E2E8E43F8E9673964AF9F_43</vt:lpwstr>
  </property>
</Properties>
</file>